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8" r:id="rId1"/>
  </p:sldMasterIdLst>
  <p:sldIdLst>
    <p:sldId id="256" r:id="rId2"/>
    <p:sldId id="259" r:id="rId3"/>
    <p:sldId id="257" r:id="rId4"/>
    <p:sldId id="262" r:id="rId5"/>
    <p:sldId id="274" r:id="rId6"/>
    <p:sldId id="261" r:id="rId7"/>
    <p:sldId id="260" r:id="rId8"/>
    <p:sldId id="264" r:id="rId9"/>
    <p:sldId id="263" r:id="rId10"/>
    <p:sldId id="267" r:id="rId11"/>
    <p:sldId id="272" r:id="rId12"/>
    <p:sldId id="265" r:id="rId13"/>
    <p:sldId id="273" r:id="rId14"/>
    <p:sldId id="268" r:id="rId15"/>
    <p:sldId id="269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0"/>
    <p:restoredTop sz="94684"/>
  </p:normalViewPr>
  <p:slideViewPr>
    <p:cSldViewPr snapToGrid="0">
      <p:cViewPr varScale="1">
        <p:scale>
          <a:sx n="103" d="100"/>
          <a:sy n="103" d="100"/>
        </p:scale>
        <p:origin x="7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69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966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86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843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15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55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7300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37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935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488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5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2/4/2026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641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7" r:id="rId6"/>
    <p:sldLayoutId id="2147483742" r:id="rId7"/>
    <p:sldLayoutId id="2147483743" r:id="rId8"/>
    <p:sldLayoutId id="2147483744" r:id="rId9"/>
    <p:sldLayoutId id="2147483746" r:id="rId10"/>
    <p:sldLayoutId id="2147483745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feass.bilkent.edu.tr/?page_id=1283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tars.bilkent.edu.tr/sts" TargetMode="External"/><Relationship Id="rId2" Type="http://schemas.openxmlformats.org/officeDocument/2006/relationships/hyperlink" Target="file:///\\Users\emine\Desktop\administrative_2025\staj\399_presentation_2025-26_Fall_EU.ppt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feass.bilkent.edu.tr/?page_id=1283" TargetMode="External"/><Relationship Id="rId2" Type="http://schemas.openxmlformats.org/officeDocument/2006/relationships/hyperlink" Target="http://stars.bilkent.edu.tr/st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feassintern@bilkent.edu.t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E906F54D-04EF-4345-A564-7A7B57B6CE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Renklendirilmiş ışık kullanılan fotoğraf efektleri">
            <a:extLst>
              <a:ext uri="{FF2B5EF4-FFF2-40B4-BE49-F238E27FC236}">
                <a16:creationId xmlns:a16="http://schemas.microsoft.com/office/drawing/2014/main" id="{07C41AEB-EBDB-F778-6638-09161C74D41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990" b="1374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A63FA5D-402E-473D-AF05-018BE28B22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62003"/>
            <a:ext cx="10667999" cy="53339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53ABBBC-D044-5265-31F7-3162B7876B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409" y="1881809"/>
            <a:ext cx="10204174" cy="298556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dirty="0"/>
              <a:t>Rules and workings of </a:t>
            </a:r>
            <a:r>
              <a:rPr lang="en-US" dirty="0">
                <a:highlight>
                  <a:srgbClr val="FFFF00"/>
                </a:highlight>
              </a:rPr>
              <a:t>the PSYC 399 </a:t>
            </a:r>
            <a:r>
              <a:rPr lang="en-US" dirty="0"/>
              <a:t>– </a:t>
            </a:r>
            <a:r>
              <a:rPr lang="en-US" dirty="0">
                <a:highlight>
                  <a:srgbClr val="FFFF00"/>
                </a:highlight>
              </a:rPr>
              <a:t>Summer Training</a:t>
            </a:r>
            <a:r>
              <a:rPr lang="en-US" dirty="0"/>
              <a:t> of Department of Psychology </a:t>
            </a:r>
            <a:br>
              <a:rPr lang="en-US" dirty="0"/>
            </a:br>
            <a:r>
              <a:rPr lang="en-US" dirty="0"/>
              <a:t>in fulfillment of graduate requirements of students of </a:t>
            </a:r>
            <a:br>
              <a:rPr lang="en-US" dirty="0"/>
            </a:br>
            <a:r>
              <a:rPr lang="en-US" dirty="0"/>
              <a:t>and rules for </a:t>
            </a:r>
            <a:r>
              <a:rPr lang="en-US" dirty="0">
                <a:highlight>
                  <a:srgbClr val="00FF00"/>
                </a:highlight>
              </a:rPr>
              <a:t>voluntary internship</a:t>
            </a:r>
            <a:br>
              <a:rPr lang="en-US" dirty="0"/>
            </a:br>
            <a:endParaRPr lang="en-US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74D34DD-E46A-4A96-A2BB-14302E06F5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867369"/>
            <a:ext cx="6592867" cy="7893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2025-2026</a:t>
            </a:r>
          </a:p>
          <a:p>
            <a:pPr>
              <a:lnSpc>
                <a:spcPct val="120000"/>
              </a:lnSpc>
            </a:pPr>
            <a:r>
              <a:rPr lang="en-US" dirty="0"/>
              <a:t>Training Coordination Office by </a:t>
            </a:r>
            <a:r>
              <a:rPr lang="en-US" dirty="0" err="1"/>
              <a:t>Emine</a:t>
            </a:r>
            <a:r>
              <a:rPr lang="en-US" dirty="0"/>
              <a:t> T. </a:t>
            </a:r>
            <a:r>
              <a:rPr lang="en-US" dirty="0" err="1"/>
              <a:t>Ulaşan</a:t>
            </a:r>
            <a:r>
              <a:rPr lang="en-US" dirty="0"/>
              <a:t> </a:t>
            </a:r>
            <a:r>
              <a:rPr lang="en-US" dirty="0" err="1"/>
              <a:t>Özgüle</a:t>
            </a:r>
            <a:endParaRPr lang="en-US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20D3D82-8B25-4DD9-9924-4CEAD450C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31206" y="457200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8017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D0B3A0-DE66-215F-2B44-1F5286561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54DE1C13-E005-E877-4C58-7FF60EB26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572439"/>
            <a:ext cx="9238434" cy="1239125"/>
          </a:xfrm>
          <a:solidFill>
            <a:srgbClr val="FFFF00"/>
          </a:solidFill>
        </p:spPr>
        <p:txBody>
          <a:bodyPr/>
          <a:lstStyle/>
          <a:p>
            <a:r>
              <a:rPr lang="en-US" dirty="0" err="1"/>
              <a:t>Psyc</a:t>
            </a:r>
            <a:r>
              <a:rPr lang="en-US" dirty="0"/>
              <a:t> 399-summer training- mandatory training report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4B6DEEDB-6FF9-3A87-4141-4D0943B7B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1811564"/>
            <a:ext cx="9982146" cy="4572000"/>
          </a:xfrm>
        </p:spPr>
        <p:txBody>
          <a:bodyPr>
            <a:normAutofit/>
          </a:bodyPr>
          <a:lstStyle/>
          <a:p>
            <a:r>
              <a:rPr lang="en-US" sz="2000" dirty="0"/>
              <a:t>Advice: Read the questions before the training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To keep a diary of training make it easier</a:t>
            </a:r>
          </a:p>
          <a:p>
            <a:r>
              <a:rPr lang="en-US" sz="2000" dirty="0"/>
              <a:t>Structure of report; How to report your accomplishments (The first question)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Always start with a general overview of company; the field it is in, its size, the department you get the training in, how the department is functional to the company, etc. 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Summarize the tasks you had done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Explain tasks one by one</a:t>
            </a:r>
          </a:p>
          <a:p>
            <a:r>
              <a:rPr lang="en-US" sz="2000" dirty="0"/>
              <a:t>Go on and answer the other questions</a:t>
            </a:r>
          </a:p>
          <a:p>
            <a:r>
              <a:rPr lang="en-US" sz="2000" dirty="0"/>
              <a:t>Please think about questions so that you have increased awareness of the training experience and use it as a steppingstone for your future.</a:t>
            </a:r>
          </a:p>
        </p:txBody>
      </p:sp>
    </p:spTree>
    <p:extLst>
      <p:ext uri="{BB962C8B-B14F-4D97-AF65-F5344CB8AC3E}">
        <p14:creationId xmlns:p14="http://schemas.microsoft.com/office/powerpoint/2010/main" val="25560310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D0B3A0-DE66-215F-2B44-1F5286561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54DE1C13-E005-E877-4C58-7FF60EB26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572439"/>
            <a:ext cx="9238434" cy="1239125"/>
          </a:xfrm>
          <a:solidFill>
            <a:srgbClr val="FFFF00"/>
          </a:solidFill>
        </p:spPr>
        <p:txBody>
          <a:bodyPr/>
          <a:lstStyle/>
          <a:p>
            <a:r>
              <a:rPr lang="en-US" dirty="0" err="1"/>
              <a:t>Psyc</a:t>
            </a:r>
            <a:r>
              <a:rPr lang="en-US" dirty="0"/>
              <a:t> 399-summer training- mandatory training report EVALUATION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4B6DEEDB-6FF9-3A87-4141-4D0943B7B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048718"/>
            <a:ext cx="9982146" cy="4334845"/>
          </a:xfrm>
        </p:spPr>
        <p:txBody>
          <a:bodyPr>
            <a:normAutofit/>
          </a:bodyPr>
          <a:lstStyle/>
          <a:p>
            <a:r>
              <a:rPr lang="en-US" sz="2000" dirty="0"/>
              <a:t>Precondition for evaluation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At least an average of 3 or more from the questions using the Likert scale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If not (average of 2 or less), you will automatically fail.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560070" lvl="1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r>
              <a:rPr lang="en-US" sz="2000" dirty="0"/>
              <a:t>Evaluation of the report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The condition is to answer all the questions after a deliberate consideration 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If any criteria reported missed, you may get an “incomplete” at the end of the semester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Write a new report and submit within the required time to reverse “I” to “Satisfactory”</a:t>
            </a:r>
          </a:p>
        </p:txBody>
      </p:sp>
    </p:spTree>
    <p:extLst>
      <p:ext uri="{BB962C8B-B14F-4D97-AF65-F5344CB8AC3E}">
        <p14:creationId xmlns:p14="http://schemas.microsoft.com/office/powerpoint/2010/main" val="34873721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D7327F-35AA-2509-F5C2-7EE0FB73E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7B17BB33-5EB4-E868-2378-62B2848B0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572439"/>
            <a:ext cx="9238434" cy="1239125"/>
          </a:xfrm>
          <a:solidFill>
            <a:srgbClr val="FFFF00"/>
          </a:solidFill>
        </p:spPr>
        <p:txBody>
          <a:bodyPr/>
          <a:lstStyle/>
          <a:p>
            <a:r>
              <a:rPr lang="en-US" dirty="0" err="1"/>
              <a:t>Psyc</a:t>
            </a:r>
            <a:r>
              <a:rPr lang="en-US" dirty="0"/>
              <a:t> 399-summer training- mandatory training Deadlines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C8A38634-3835-2C1E-34EE-6954DC1A3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1811564"/>
            <a:ext cx="842049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/>
              <a:t>Registration start; after the semester is over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23</a:t>
            </a:r>
            <a:r>
              <a:rPr lang="en-US" sz="1800" baseline="30000" dirty="0"/>
              <a:t>rd</a:t>
            </a:r>
            <a:r>
              <a:rPr lang="en-US" sz="1800" dirty="0"/>
              <a:t> of May</a:t>
            </a:r>
          </a:p>
          <a:p>
            <a:r>
              <a:rPr lang="en-US" sz="2000" dirty="0"/>
              <a:t>End of applications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31</a:t>
            </a:r>
            <a:r>
              <a:rPr lang="en-US" sz="1800" baseline="30000" dirty="0"/>
              <a:t>st</a:t>
            </a:r>
            <a:r>
              <a:rPr lang="en-US" sz="1800" dirty="0"/>
              <a:t> of July, 17:30</a:t>
            </a:r>
          </a:p>
          <a:p>
            <a:r>
              <a:rPr lang="en-US" sz="2000" dirty="0"/>
              <a:t>Applications are required to be done 7 days before the summer training begins – required by Human Resource Department</a:t>
            </a:r>
          </a:p>
          <a:p>
            <a:r>
              <a:rPr lang="en-US" sz="2000" dirty="0"/>
              <a:t>Applications through TUSAŞ (Turkish National Internship Program)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The dates are already announced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Opens up every year; </a:t>
            </a:r>
          </a:p>
          <a:p>
            <a:pPr marL="742950" lvl="2" indent="-285750"/>
            <a:r>
              <a:rPr lang="en-US" sz="1600" dirty="0"/>
              <a:t>C</a:t>
            </a:r>
            <a:r>
              <a:rPr lang="en-US" sz="1600" b="0" dirty="0"/>
              <a:t>oordinated by İŞKUR (Agency of Employment) rather than the President’s </a:t>
            </a:r>
            <a:r>
              <a:rPr lang="en-US" sz="1600" dirty="0"/>
              <a:t>O</a:t>
            </a:r>
            <a:r>
              <a:rPr lang="en-US" sz="1600" b="0" dirty="0"/>
              <a:t>ffice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May take a whole year to earn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Usually inform later rather than sooner; may create problems</a:t>
            </a:r>
          </a:p>
        </p:txBody>
      </p:sp>
    </p:spTree>
    <p:extLst>
      <p:ext uri="{BB962C8B-B14F-4D97-AF65-F5344CB8AC3E}">
        <p14:creationId xmlns:p14="http://schemas.microsoft.com/office/powerpoint/2010/main" val="20877738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D7327F-35AA-2509-F5C2-7EE0FB73E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7B17BB33-5EB4-E868-2378-62B2848B0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572439"/>
            <a:ext cx="9238434" cy="1239125"/>
          </a:xfrm>
          <a:solidFill>
            <a:srgbClr val="FFFF00"/>
          </a:solidFill>
        </p:spPr>
        <p:txBody>
          <a:bodyPr/>
          <a:lstStyle/>
          <a:p>
            <a:r>
              <a:rPr lang="en-US" dirty="0" err="1"/>
              <a:t>Psyc</a:t>
            </a:r>
            <a:r>
              <a:rPr lang="en-US" dirty="0"/>
              <a:t> 399-summer training- mandatory training for graduation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C8A38634-3835-2C1E-34EE-6954DC1A3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1811564"/>
            <a:ext cx="9982146" cy="4572000"/>
          </a:xfrm>
        </p:spPr>
        <p:txBody>
          <a:bodyPr>
            <a:normAutofit/>
          </a:bodyPr>
          <a:lstStyle/>
          <a:p>
            <a:r>
              <a:rPr lang="en-US" sz="2000" dirty="0"/>
              <a:t>If you failed to complete your mandatory training but about to graduate</a:t>
            </a:r>
          </a:p>
          <a:p>
            <a:r>
              <a:rPr lang="en-US" sz="2000" dirty="0"/>
              <a:t>You may take 2 courses during summer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Complete mandatory training after the classes finish and before the next term starts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Register for the course </a:t>
            </a:r>
            <a:r>
              <a:rPr lang="en-US" sz="1800" b="0" dirty="0" err="1"/>
              <a:t>Psyc</a:t>
            </a:r>
            <a:r>
              <a:rPr lang="en-US" sz="1800" b="0" dirty="0"/>
              <a:t> 399 (will open up for you)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Submit your report and evaluation of your training by the organization at the end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Get an “Incomplete” for the class – if no summer school however, you may start immediately and get “Satisfactory” by registering by the end of the training.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Get your real grade during September.</a:t>
            </a:r>
          </a:p>
          <a:p>
            <a:r>
              <a:rPr lang="en-US" sz="2000" b="0" dirty="0"/>
              <a:t>May find relevant dates (last date to apply, submission date, etc.) on FEASS training page: </a:t>
            </a:r>
            <a:r>
              <a:rPr lang="en-US" sz="2000" b="0" dirty="0">
                <a:hlinkClick r:id="rId2"/>
              </a:rPr>
              <a:t>http://feass.bilkent.edu.tr/?page_id=1283</a:t>
            </a:r>
            <a:r>
              <a:rPr lang="en-US" sz="2000" b="0" dirty="0"/>
              <a:t>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55249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5E52F5-CBD2-8E04-875B-69B0AA1E0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0BC56346-5378-E653-8044-705C1E2E5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348" y="474436"/>
            <a:ext cx="9778652" cy="1337128"/>
          </a:xfrm>
          <a:solidFill>
            <a:srgbClr val="00FA00"/>
          </a:solidFill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err="1">
                <a:highlight>
                  <a:srgbClr val="00FF00"/>
                </a:highlight>
              </a:rPr>
              <a:t>Psyc</a:t>
            </a:r>
            <a:r>
              <a:rPr lang="en-US" dirty="0">
                <a:highlight>
                  <a:srgbClr val="00FF00"/>
                </a:highlight>
              </a:rPr>
              <a:t> 399-summer training- Voluntary </a:t>
            </a:r>
            <a:r>
              <a:rPr lang="en-US" dirty="0" err="1">
                <a:highlight>
                  <a:srgbClr val="00FF00"/>
                </a:highlight>
              </a:rPr>
              <a:t>traınıng</a:t>
            </a:r>
            <a:endParaRPr lang="en-US" dirty="0">
              <a:highlight>
                <a:srgbClr val="00FF00"/>
              </a:highlight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D062FD6C-FFE4-3D47-1E7C-4342B20F1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1811564"/>
            <a:ext cx="9982146" cy="4572000"/>
          </a:xfrm>
        </p:spPr>
        <p:txBody>
          <a:bodyPr>
            <a:normAutofit/>
          </a:bodyPr>
          <a:lstStyle/>
          <a:p>
            <a:r>
              <a:rPr lang="en-US" sz="2000" b="0" dirty="0"/>
              <a:t>May have additional training if you want; the same procedures apply such as how to submit your application, the dates, training being face-to-face, hybrid, or online, it to be training not an education program etc.</a:t>
            </a:r>
          </a:p>
          <a:p>
            <a:r>
              <a:rPr lang="en-US" sz="2000" dirty="0"/>
              <a:t>Conditions during the semester; 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Taking 5 or less lessons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Have a </a:t>
            </a:r>
            <a:r>
              <a:rPr lang="en-US" sz="1800" b="0" dirty="0" err="1"/>
              <a:t>cGPA</a:t>
            </a:r>
            <a:r>
              <a:rPr lang="en-US" sz="1800" b="0" dirty="0"/>
              <a:t> higher than 2.5</a:t>
            </a:r>
          </a:p>
          <a:p>
            <a:r>
              <a:rPr lang="en-US" sz="2000" dirty="0"/>
              <a:t>Conditions during the summer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Cannot be done if you are in summer school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Have a </a:t>
            </a:r>
            <a:r>
              <a:rPr lang="en-US" sz="1800" b="0" dirty="0" err="1"/>
              <a:t>cGPA</a:t>
            </a:r>
            <a:r>
              <a:rPr lang="en-US" sz="1800" b="0" dirty="0"/>
              <a:t> higher than 2.0</a:t>
            </a:r>
          </a:p>
        </p:txBody>
      </p:sp>
    </p:spTree>
    <p:extLst>
      <p:ext uri="{BB962C8B-B14F-4D97-AF65-F5344CB8AC3E}">
        <p14:creationId xmlns:p14="http://schemas.microsoft.com/office/powerpoint/2010/main" val="26579884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6FC72D-E206-91BC-01D2-A752E6B02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08F6D7E4-72B8-64BC-5BC9-34E89972B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348" y="474436"/>
            <a:ext cx="9778652" cy="1337128"/>
          </a:xfrm>
          <a:noFill/>
          <a:ln>
            <a:solidFill>
              <a:srgbClr val="FFC000"/>
            </a:solidFill>
          </a:ln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err="1"/>
              <a:t>Psyc</a:t>
            </a:r>
            <a:r>
              <a:rPr lang="en-US" dirty="0"/>
              <a:t> 399-MANDOTARY AND Voluntary </a:t>
            </a:r>
            <a:r>
              <a:rPr lang="en-US" dirty="0" err="1"/>
              <a:t>traınıngs</a:t>
            </a:r>
            <a:r>
              <a:rPr lang="en-US" dirty="0"/>
              <a:t>- </a:t>
            </a:r>
            <a:r>
              <a:rPr lang="en-US" sz="2800" dirty="0">
                <a:highlight>
                  <a:srgbClr val="00FFFF"/>
                </a:highlight>
              </a:rPr>
              <a:t>Advice for NOVICE trainees</a:t>
            </a:r>
            <a:endParaRPr lang="en-US" dirty="0">
              <a:highlight>
                <a:srgbClr val="00FFFF"/>
              </a:highlight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CB93758B-188A-BF34-DA57-4115B7CBC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1811564"/>
            <a:ext cx="9982146" cy="4572000"/>
          </a:xfrm>
        </p:spPr>
        <p:txBody>
          <a:bodyPr>
            <a:normAutofit/>
          </a:bodyPr>
          <a:lstStyle/>
          <a:p>
            <a:r>
              <a:rPr lang="en-US" dirty="0"/>
              <a:t>Based on the training area please try to learn the Turkish meanings of the concepts</a:t>
            </a:r>
          </a:p>
          <a:p>
            <a:r>
              <a:rPr lang="en-US" dirty="0"/>
              <a:t>Please learn the specific subject and make a review on the subject using both Turkish and Foreign Journals.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b="0" dirty="0"/>
              <a:t>Students participating on campus activities know more and have better interpersonal skills</a:t>
            </a:r>
          </a:p>
          <a:p>
            <a:r>
              <a:rPr lang="en-US" dirty="0"/>
              <a:t>Trainees who contribute a lot usually end up doing more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b="0" dirty="0"/>
              <a:t>Supervisors in most companies pay attention to initiative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b="0" dirty="0"/>
              <a:t>Important not to be discouraged by assigned tasks, but ask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b="0" dirty="0"/>
              <a:t>Ask what you do not understand</a:t>
            </a:r>
            <a:endParaRPr lang="en-US" dirty="0"/>
          </a:p>
          <a:p>
            <a:r>
              <a:rPr lang="en-US" dirty="0"/>
              <a:t>Please do not be discouraged if you seem to not understand what is going on; </a:t>
            </a:r>
          </a:p>
          <a:p>
            <a:pPr marL="677863" lvl="1" indent="-188913">
              <a:buFont typeface="Arial" panose="020B0604020202020204" pitchFamily="34" charset="0"/>
              <a:buChar char="•"/>
            </a:pPr>
            <a:r>
              <a:rPr lang="en-US" b="0" dirty="0"/>
              <a:t>Have necessary theoretical knowledge</a:t>
            </a:r>
          </a:p>
          <a:p>
            <a:pPr marL="677863" lvl="1" indent="-188913">
              <a:buFont typeface="Arial" panose="020B0604020202020204" pitchFamily="34" charset="0"/>
              <a:buChar char="•"/>
            </a:pPr>
            <a:r>
              <a:rPr lang="en-US" b="0" dirty="0"/>
              <a:t>Need experience to translate into job performance</a:t>
            </a:r>
          </a:p>
        </p:txBody>
      </p:sp>
    </p:spTree>
    <p:extLst>
      <p:ext uri="{BB962C8B-B14F-4D97-AF65-F5344CB8AC3E}">
        <p14:creationId xmlns:p14="http://schemas.microsoft.com/office/powerpoint/2010/main" val="36737616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6FC72D-E206-91BC-01D2-A752E6B02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0D8540C-A5A0-486B-937C-51A78B25E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0887" y="2571441"/>
            <a:ext cx="4745947" cy="857559"/>
          </a:xfrm>
        </p:spPr>
        <p:txBody>
          <a:bodyPr/>
          <a:lstStyle/>
          <a:p>
            <a:r>
              <a:rPr lang="en-US" sz="4400" dirty="0"/>
              <a:t>GOOD LUCK</a:t>
            </a:r>
          </a:p>
        </p:txBody>
      </p:sp>
    </p:spTree>
    <p:extLst>
      <p:ext uri="{BB962C8B-B14F-4D97-AF65-F5344CB8AC3E}">
        <p14:creationId xmlns:p14="http://schemas.microsoft.com/office/powerpoint/2010/main" val="1174501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59E044-935A-6D4D-3EA0-1D41A0C86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8" name="Rectangle 1037">
            <a:extLst>
              <a:ext uri="{FF2B5EF4-FFF2-40B4-BE49-F238E27FC236}">
                <a16:creationId xmlns:a16="http://schemas.microsoft.com/office/drawing/2014/main" id="{9184DF83-39E6-4BDC-9E23-17F25AB44C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2984C02-7612-0735-E035-F9BEBBEC2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762001"/>
            <a:ext cx="4229100" cy="1141004"/>
          </a:xfrm>
        </p:spPr>
        <p:txBody>
          <a:bodyPr>
            <a:normAutofit/>
          </a:bodyPr>
          <a:lstStyle/>
          <a:p>
            <a:r>
              <a:rPr lang="en-US" dirty="0" err="1"/>
              <a:t>Psyc</a:t>
            </a:r>
            <a:r>
              <a:rPr lang="en-US" dirty="0"/>
              <a:t> 399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23E0AF48-0498-8C1C-5545-C99EF9976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8274" y="2475502"/>
            <a:ext cx="4546092" cy="3810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dirty="0">
                <a:latin typeface="+mj-lt"/>
              </a:rPr>
              <a:t>General rulings of FEASS on summer training</a:t>
            </a:r>
          </a:p>
          <a:p>
            <a:pPr marL="560070" lvl="1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See </a:t>
            </a:r>
            <a:r>
              <a:rPr lang="en-US" sz="1800" b="0" i="0" u="none" strike="noStrike" dirty="0">
                <a:effectLst/>
                <a:latin typeface="+mj-lt"/>
              </a:rPr>
              <a:t>&amp; bookmark </a:t>
            </a:r>
            <a:r>
              <a:rPr lang="en-US" sz="1800" i="0" u="none" strike="noStrike" dirty="0">
                <a:effectLst/>
                <a:latin typeface="+mj-lt"/>
              </a:rPr>
              <a:t>the </a:t>
            </a:r>
            <a:r>
              <a:rPr lang="en-US" sz="1800" i="0" u="sng" strike="noStrike" dirty="0">
                <a:effectLst/>
                <a:latin typeface="+mj-lt"/>
                <a:hlinkClick r:id="rId2"/>
              </a:rPr>
              <a:t>FEASS - Summer Training &amp; Voluntary Internship web page</a:t>
            </a:r>
            <a:r>
              <a:rPr lang="en-US" sz="1800" b="0" i="0" u="none" strike="noStrike" dirty="0">
                <a:effectLst/>
                <a:latin typeface="+mj-lt"/>
                <a:hlinkClick r:id="rId2"/>
              </a:rPr>
              <a:t> </a:t>
            </a:r>
            <a:r>
              <a:rPr lang="en-US" sz="1800" b="0" i="0" u="none" strike="noStrike" dirty="0">
                <a:effectLst/>
                <a:latin typeface="+mj-lt"/>
              </a:rPr>
              <a:t>for future reference</a:t>
            </a:r>
          </a:p>
          <a:p>
            <a:pPr marL="560070" lvl="1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effectLst/>
                <a:latin typeface="+mj-lt"/>
              </a:rPr>
              <a:t>Your attention will significantly reduce the bureaucratic burden.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en-US" sz="1800" b="0" dirty="0">
              <a:latin typeface="+mj-lt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en-US" sz="1800" b="0" i="0" u="none" strike="noStrike" dirty="0">
              <a:effectLst/>
              <a:latin typeface="+mj-lt"/>
            </a:endParaRPr>
          </a:p>
          <a:p>
            <a:pPr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effectLst/>
                <a:latin typeface="+mj-lt"/>
              </a:rPr>
              <a:t>Practically all procedures regarding PSYC 399 are carried out on </a:t>
            </a:r>
            <a:r>
              <a:rPr lang="en-US" sz="2000" b="0" i="0" u="sng" strike="noStrike" dirty="0">
                <a:effectLst/>
                <a:latin typeface="+mj-lt"/>
                <a:hlinkClick r:id="rId3"/>
              </a:rPr>
              <a:t>stars.bilkent.edu.tr/sts</a:t>
            </a:r>
            <a:r>
              <a:rPr lang="en-US" sz="2000" b="0" i="0" u="none" strike="noStrike" dirty="0">
                <a:effectLst/>
                <a:latin typeface="+mj-lt"/>
              </a:rPr>
              <a:t> (STS) since 28 May 2024.</a:t>
            </a:r>
            <a:br>
              <a:rPr lang="tr-TR" sz="2000" dirty="0">
                <a:latin typeface="+mj-lt"/>
              </a:rPr>
            </a:br>
            <a:br>
              <a:rPr lang="tr-TR" sz="1700" dirty="0">
                <a:latin typeface="+mj-lt"/>
              </a:rPr>
            </a:br>
            <a:endParaRPr lang="en-US" sz="1700" dirty="0">
              <a:latin typeface="+mj-lt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3AC61B6-146A-B529-3858-8CFDFA3C5A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653"/>
          <a:stretch>
            <a:fillRect/>
          </a:stretch>
        </p:blipFill>
        <p:spPr bwMode="auto">
          <a:xfrm>
            <a:off x="6096000" y="10"/>
            <a:ext cx="6096000" cy="344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C8C7CC21-0148-0DBF-1A6F-24D7B906E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514"/>
          <a:stretch>
            <a:fillRect/>
          </a:stretch>
        </p:blipFill>
        <p:spPr bwMode="auto">
          <a:xfrm>
            <a:off x="6096000" y="3429000"/>
            <a:ext cx="6096000" cy="3440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86341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9B267F8B-6906-70B4-3693-8E0AD6298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Psyc</a:t>
            </a:r>
            <a:r>
              <a:rPr lang="en-US" dirty="0"/>
              <a:t> 399-summer training program </a:t>
            </a:r>
            <a:r>
              <a:rPr lang="en-US" dirty="0" err="1"/>
              <a:t>guıdelınes</a:t>
            </a:r>
            <a:r>
              <a:rPr lang="en-US" dirty="0"/>
              <a:t> for students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E79521C0-4FBB-4A90-B786-CCEE37AA2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027582"/>
            <a:ext cx="9594034" cy="4678017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Following rules are binding for all parties and training related tasks 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Students</a:t>
            </a:r>
          </a:p>
          <a:p>
            <a:pPr marL="742950" lvl="2" indent="-285750"/>
            <a:r>
              <a:rPr lang="en-US" sz="1600" dirty="0"/>
              <a:t>R</a:t>
            </a:r>
            <a:r>
              <a:rPr lang="en-US" sz="1600" b="0" dirty="0"/>
              <a:t>esponsible to follow the rules </a:t>
            </a:r>
          </a:p>
          <a:p>
            <a:pPr marL="742950" lvl="2" indent="-285750"/>
            <a:r>
              <a:rPr lang="en-US" sz="1600" dirty="0"/>
              <a:t>Should a</a:t>
            </a:r>
            <a:r>
              <a:rPr lang="en-US" sz="1600" b="0" dirty="0"/>
              <a:t>bide by the deadlines to get necessary permissions </a:t>
            </a:r>
          </a:p>
          <a:p>
            <a:pPr marL="742950" lvl="2" indent="-285750"/>
            <a:r>
              <a:rPr lang="en-US" sz="1600" dirty="0"/>
              <a:t>Should u</a:t>
            </a:r>
            <a:r>
              <a:rPr lang="en-US" sz="1600" b="0" dirty="0"/>
              <a:t>pdate the necessary documents on time</a:t>
            </a:r>
          </a:p>
          <a:p>
            <a:r>
              <a:rPr lang="en-US" sz="2000" dirty="0">
                <a:highlight>
                  <a:srgbClr val="FFFF00"/>
                </a:highlight>
              </a:rPr>
              <a:t>Mandatory training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Mandatory for all students to graduate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Can only be done after the 4</a:t>
            </a:r>
            <a:r>
              <a:rPr lang="en-US" sz="1800" baseline="30000" dirty="0"/>
              <a:t>th</a:t>
            </a:r>
            <a:r>
              <a:rPr lang="en-US" sz="1800" dirty="0"/>
              <a:t> semester after taking the bulk of mandatory courses</a:t>
            </a:r>
          </a:p>
          <a:p>
            <a:r>
              <a:rPr lang="en-US" sz="2000" dirty="0">
                <a:highlight>
                  <a:srgbClr val="00FF00"/>
                </a:highlight>
              </a:rPr>
              <a:t>Voluntary training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Optional for students to try different areas of work related with psychology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Can only be done after the 4</a:t>
            </a:r>
            <a:r>
              <a:rPr lang="en-US" sz="1800" baseline="30000" dirty="0"/>
              <a:t>th</a:t>
            </a:r>
            <a:r>
              <a:rPr lang="en-US" sz="1800" dirty="0"/>
              <a:t> semester after taking the bulk of mandatory courses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4563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ECF58A-C6FA-CDA9-17E9-953FF9CFC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B3B4CCED-3783-0C7C-54FA-CCDB97226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511479"/>
            <a:ext cx="9238434" cy="1239125"/>
          </a:xfrm>
          <a:solidFill>
            <a:srgbClr val="FFFF00"/>
          </a:solidFill>
        </p:spPr>
        <p:txBody>
          <a:bodyPr/>
          <a:lstStyle/>
          <a:p>
            <a:r>
              <a:rPr lang="en-US" dirty="0" err="1"/>
              <a:t>Psyc</a:t>
            </a:r>
            <a:r>
              <a:rPr lang="en-US" dirty="0"/>
              <a:t> 399-summer training- mandatory </a:t>
            </a:r>
            <a:r>
              <a:rPr lang="en-US" dirty="0" err="1"/>
              <a:t>traınıng</a:t>
            </a:r>
            <a:endParaRPr lang="en-US" dirty="0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8818995E-9221-6CB0-845E-8916A9F6C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1828800"/>
            <a:ext cx="9238434" cy="4902200"/>
          </a:xfrm>
        </p:spPr>
        <p:txBody>
          <a:bodyPr>
            <a:normAutofit/>
          </a:bodyPr>
          <a:lstStyle/>
          <a:p>
            <a:r>
              <a:rPr lang="en-US" sz="2100" dirty="0"/>
              <a:t>To register to 399, students should apply formally to STS </a:t>
            </a:r>
            <a:r>
              <a:rPr lang="en-US" sz="2100" b="1" u="sng" dirty="0"/>
              <a:t>BEFORE</a:t>
            </a:r>
            <a:r>
              <a:rPr lang="en-US" sz="2100" dirty="0"/>
              <a:t> the training and get approval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2100" dirty="0"/>
              <a:t>Cannot register for your previous voluntary training or part-time working for Mandatory</a:t>
            </a:r>
          </a:p>
          <a:p>
            <a:r>
              <a:rPr lang="en-US" sz="2100" dirty="0"/>
              <a:t>Applied to all conditions without exception</a:t>
            </a:r>
          </a:p>
          <a:p>
            <a:r>
              <a:rPr lang="en-US" sz="2100" dirty="0"/>
              <a:t>Can be done face-to-face, hybrid, or online working schedules</a:t>
            </a:r>
          </a:p>
          <a:p>
            <a:r>
              <a:rPr lang="en-US" sz="2100" dirty="0" err="1"/>
              <a:t>Bilkent</a:t>
            </a:r>
            <a:r>
              <a:rPr lang="en-US" sz="2100" dirty="0"/>
              <a:t> will pay for your government social security during your training period; 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2100" dirty="0"/>
              <a:t>Not applicable for students who do training out of the country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>
              <a:highlight>
                <a:srgbClr val="FFFF00"/>
              </a:highlight>
            </a:endParaRPr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340021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6077F0-96F3-5A93-2D93-2D5C97674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2F8AE785-F8F1-39A6-3E27-F347B024F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511479"/>
            <a:ext cx="9238434" cy="1239125"/>
          </a:xfrm>
          <a:solidFill>
            <a:srgbClr val="FFFF00"/>
          </a:solidFill>
        </p:spPr>
        <p:txBody>
          <a:bodyPr/>
          <a:lstStyle/>
          <a:p>
            <a:r>
              <a:rPr lang="en-US" dirty="0" err="1"/>
              <a:t>Psyc</a:t>
            </a:r>
            <a:r>
              <a:rPr lang="en-US" dirty="0"/>
              <a:t> 399-summer training- mandatory </a:t>
            </a:r>
            <a:r>
              <a:rPr lang="en-US" dirty="0" err="1"/>
              <a:t>traınıng</a:t>
            </a:r>
            <a:endParaRPr lang="en-US" dirty="0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C85F3897-4E32-36A4-280D-92605DD1D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095500"/>
            <a:ext cx="9733734" cy="4635500"/>
          </a:xfrm>
        </p:spPr>
        <p:txBody>
          <a:bodyPr>
            <a:normAutofit/>
          </a:bodyPr>
          <a:lstStyle/>
          <a:p>
            <a:r>
              <a:rPr lang="en-US" sz="2100" b="0" dirty="0">
                <a:highlight>
                  <a:srgbClr val="FFFF00"/>
                </a:highlight>
              </a:rPr>
              <a:t>DURATION</a:t>
            </a:r>
            <a:r>
              <a:rPr lang="en-US" sz="2100" dirty="0"/>
              <a:t>– minimum of 20 days in total (can be longer) 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2100" dirty="0"/>
              <a:t>Should indicate whether it covers Saturdays of not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2100" dirty="0"/>
              <a:t>Should count for the holidays and exclude them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2100" dirty="0"/>
              <a:t>Cannot have training when the school starts or before you finish summer courses if you have any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2100" dirty="0"/>
              <a:t>Has to be a fulltime job</a:t>
            </a:r>
          </a:p>
          <a:p>
            <a:r>
              <a:rPr lang="en-US" sz="2100" dirty="0">
                <a:highlight>
                  <a:srgbClr val="00FFFF"/>
                </a:highlight>
              </a:rPr>
              <a:t>Cannot be an education program where you pay tuition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2100" dirty="0">
                <a:highlight>
                  <a:srgbClr val="00FFFF"/>
                </a:highlight>
              </a:rPr>
              <a:t>Any orientation, supplementary case studies, or provided training presentations are acceptable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>
              <a:highlight>
                <a:srgbClr val="FFFF00"/>
              </a:highlight>
            </a:endParaRPr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9682075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D3904B-B8EC-F792-9E66-B9A6B751E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B21E5A4A-AAB9-9E48-3BF7-FF2C78100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663879"/>
            <a:ext cx="9238434" cy="1239125"/>
          </a:xfrm>
          <a:solidFill>
            <a:srgbClr val="FFFF00"/>
          </a:solidFill>
        </p:spPr>
        <p:txBody>
          <a:bodyPr/>
          <a:lstStyle/>
          <a:p>
            <a:r>
              <a:rPr lang="en-US" dirty="0" err="1"/>
              <a:t>Psyc</a:t>
            </a:r>
            <a:r>
              <a:rPr lang="en-US" dirty="0"/>
              <a:t> 399-summer training- mandatory training and </a:t>
            </a:r>
            <a:r>
              <a:rPr lang="en-US" dirty="0">
                <a:highlight>
                  <a:srgbClr val="FF00FF"/>
                </a:highlight>
              </a:rPr>
              <a:t>Erasmus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FB03543B-7DA1-F036-BD62-BDC67C802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982146" cy="4356100"/>
          </a:xfrm>
        </p:spPr>
        <p:txBody>
          <a:bodyPr>
            <a:normAutofit/>
          </a:bodyPr>
          <a:lstStyle/>
          <a:p>
            <a:r>
              <a:rPr lang="en-US" sz="2000" dirty="0"/>
              <a:t>If you applied to </a:t>
            </a:r>
            <a:r>
              <a:rPr lang="en-US" sz="2000" dirty="0">
                <a:highlight>
                  <a:srgbClr val="FF00FF"/>
                </a:highlight>
              </a:rPr>
              <a:t>Erasmus+</a:t>
            </a:r>
            <a:r>
              <a:rPr lang="en-US" sz="2000" dirty="0"/>
              <a:t> and accepted, can be considered as mandatory training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Can also apply if you are funding yourself abroad after being accepted by the organization</a:t>
            </a:r>
          </a:p>
          <a:p>
            <a:r>
              <a:rPr lang="en-US" sz="2000" dirty="0"/>
              <a:t>Application to Erasmus programs is not coordinated by the training coordination office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However, applications  for mandatory training through Erasmus+ (a training program funded by Erasmus) is done by the Training Coordination Office after you get accepted to Erasmus+</a:t>
            </a:r>
          </a:p>
          <a:p>
            <a:r>
              <a:rPr lang="en-US" sz="2000" dirty="0"/>
              <a:t>If you have more than 20-30 working days off between the end of the previous semester and starting of your Erasmus Program </a:t>
            </a:r>
            <a:r>
              <a:rPr lang="en-US" sz="2000" dirty="0">
                <a:highlight>
                  <a:srgbClr val="00FFFF"/>
                </a:highlight>
              </a:rPr>
              <a:t>(education-not Erasmus+)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Can do mandatory training during that time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Register the following semester</a:t>
            </a:r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84400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FD5B1E-513A-C6C8-8BDF-06C2F9A9D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EFE48105-DA3F-A71C-0D08-1DA129DA4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572439"/>
            <a:ext cx="9238434" cy="1239125"/>
          </a:xfrm>
          <a:solidFill>
            <a:srgbClr val="FFFF00"/>
          </a:solidFill>
        </p:spPr>
        <p:txBody>
          <a:bodyPr/>
          <a:lstStyle/>
          <a:p>
            <a:r>
              <a:rPr lang="en-US" dirty="0" err="1"/>
              <a:t>Psyc</a:t>
            </a:r>
            <a:r>
              <a:rPr lang="en-US" dirty="0"/>
              <a:t> 399-summer training- mandatory </a:t>
            </a:r>
            <a:r>
              <a:rPr lang="en-US" dirty="0" err="1"/>
              <a:t>traınıng</a:t>
            </a:r>
            <a:endParaRPr lang="en-US" dirty="0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AD5AFD89-8679-CC5D-9809-67879B6DA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006600"/>
            <a:ext cx="9982146" cy="4597400"/>
          </a:xfrm>
        </p:spPr>
        <p:txBody>
          <a:bodyPr>
            <a:normAutofit fontScale="92500" lnSpcReduction="10000"/>
          </a:bodyPr>
          <a:lstStyle/>
          <a:p>
            <a:r>
              <a:rPr lang="en-US" sz="2000" b="0" dirty="0"/>
              <a:t>Students are responsible to find suitable organizations to complete their training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Due to ethical reasons, cannot match students with organizations 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Hence, not to create pressure on students into certain organizations or areas</a:t>
            </a:r>
          </a:p>
          <a:p>
            <a:r>
              <a:rPr lang="en-US" sz="2000" dirty="0"/>
              <a:t>You may see the previously accepted organizations in STS</a:t>
            </a:r>
          </a:p>
          <a:p>
            <a:r>
              <a:rPr lang="en-US" sz="2000" dirty="0"/>
              <a:t>Can do training as an intern in a private or public organization or by participating in research in a research facility (including </a:t>
            </a:r>
            <a:r>
              <a:rPr lang="en-US" sz="2000" dirty="0" err="1"/>
              <a:t>Bilkent</a:t>
            </a:r>
            <a:r>
              <a:rPr lang="en-US" sz="2000" dirty="0"/>
              <a:t> University if a faculty member endorses). 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sz="1800" b="0" dirty="0"/>
              <a:t>Field preferred up to now; education, clinical psychology, testing and measurement, statistical analysis, marketing and advertisement, any related field that focus on sales and focus groups, human resource departments, psychiatric and/or addiction facilities, private and public hospitals, preparing training content for employees and giving training on interpersonal skills, Preparing content for social media, neuroscientific and/or psychological research groups, etc. </a:t>
            </a:r>
          </a:p>
          <a:p>
            <a:r>
              <a:rPr lang="en-US" sz="2000" b="0" dirty="0">
                <a:highlight>
                  <a:srgbClr val="00FFFF"/>
                </a:highlight>
              </a:rPr>
              <a:t>Getting education in an organization is not accepted where you pat tuition</a:t>
            </a:r>
          </a:p>
        </p:txBody>
      </p:sp>
    </p:spTree>
    <p:extLst>
      <p:ext uri="{BB962C8B-B14F-4D97-AF65-F5344CB8AC3E}">
        <p14:creationId xmlns:p14="http://schemas.microsoft.com/office/powerpoint/2010/main" val="25256096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C32E18-6DC9-A953-B0E3-26E5D9E88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E13D621F-AEEF-90DF-0FF9-8FCA65985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030" y="436809"/>
            <a:ext cx="10951410" cy="1044520"/>
          </a:xfrm>
          <a:solidFill>
            <a:srgbClr val="FFFF00"/>
          </a:solidFill>
        </p:spPr>
        <p:txBody>
          <a:bodyPr/>
          <a:lstStyle/>
          <a:p>
            <a:r>
              <a:rPr lang="en-US" dirty="0" err="1"/>
              <a:t>Psyc</a:t>
            </a:r>
            <a:r>
              <a:rPr lang="en-US" dirty="0"/>
              <a:t> 399-summer training- mandatory </a:t>
            </a:r>
            <a:r>
              <a:rPr lang="en-US" dirty="0" err="1"/>
              <a:t>traınıng</a:t>
            </a:r>
            <a:endParaRPr lang="en-US" dirty="0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F6786A6-54C8-5866-AB91-8D0D7CA19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318" y="1702233"/>
            <a:ext cx="5552644" cy="5016066"/>
          </a:xfrm>
        </p:spPr>
        <p:txBody>
          <a:bodyPr>
            <a:noAutofit/>
          </a:bodyPr>
          <a:lstStyle/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US" sz="1600" b="1" i="0" u="none" strike="noStrike" dirty="0">
                <a:solidFill>
                  <a:srgbClr val="FFC000"/>
                </a:solidFill>
                <a:effectLst/>
              </a:rPr>
              <a:t>STUDENT TRAINING APPLICATION FORM</a:t>
            </a: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</a:rPr>
              <a:t>Get this form from FEASS- Summer Training web page</a:t>
            </a: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</a:rPr>
              <a:t>I</a:t>
            </a:r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s the evidence of your application &amp; initial job description.</a:t>
            </a:r>
          </a:p>
          <a:p>
            <a:pPr algn="l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0000"/>
                </a:solidFill>
              </a:rPr>
              <a:t>H</a:t>
            </a:r>
            <a:r>
              <a:rPr lang="en-US" sz="1600" b="1" i="0" u="none" strike="noStrike" dirty="0">
                <a:solidFill>
                  <a:srgbClr val="000000"/>
                </a:solidFill>
                <a:effectLst/>
              </a:rPr>
              <a:t>as to be completed before your online application through </a:t>
            </a:r>
            <a:r>
              <a:rPr lang="en-US" sz="1600" b="1" i="0" u="sng" strike="noStrike" dirty="0">
                <a:solidFill>
                  <a:srgbClr val="4285F4"/>
                </a:solidFill>
                <a:effectLst/>
                <a:hlinkClick r:id="rId2"/>
              </a:rPr>
              <a:t>stars.bilkent.edu.tr/sts</a:t>
            </a:r>
            <a:r>
              <a:rPr lang="en-US" sz="1600" b="1" i="0" u="none" strike="noStrike" dirty="0">
                <a:solidFill>
                  <a:srgbClr val="000000"/>
                </a:solidFill>
                <a:effectLst/>
              </a:rPr>
              <a:t> </a:t>
            </a:r>
          </a:p>
          <a:p>
            <a:pPr algn="l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1" i="0" u="none" strike="noStrike" dirty="0">
                <a:solidFill>
                  <a:srgbClr val="000000"/>
                </a:solidFill>
                <a:effectLst/>
              </a:rPr>
              <a:t>There should be a formal stamp on the document and signed by the person who will oversee the completion of the training</a:t>
            </a:r>
          </a:p>
          <a:p>
            <a:pPr algn="l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1" i="0" u="none" strike="noStrike" dirty="0">
                <a:solidFill>
                  <a:srgbClr val="000000"/>
                </a:solidFill>
                <a:effectLst/>
              </a:rPr>
              <a:t>You’ll upload this document during your application</a:t>
            </a:r>
          </a:p>
          <a:p>
            <a:pPr algn="l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1" i="0" u="none" strike="noStrike" dirty="0">
                <a:solidFill>
                  <a:srgbClr val="E06666"/>
                </a:solidFill>
                <a:effectLst/>
              </a:rPr>
              <a:t>STS will notify you in case you are not eligible for PSYC 399</a:t>
            </a:r>
          </a:p>
          <a:p>
            <a:pPr algn="l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1" i="0" u="none" strike="noStrike" dirty="0">
                <a:effectLst/>
              </a:rPr>
              <a:t>When not possible to submit, may present the screenshot of the acceptance by the company if these is a formal email address</a:t>
            </a:r>
          </a:p>
          <a:p>
            <a:pPr algn="l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sz="1400" b="0" i="0" u="none" strike="noStrike" dirty="0">
                <a:solidFill>
                  <a:srgbClr val="000000"/>
                </a:solidFill>
                <a:effectLst/>
                <a:hlinkClick r:id="rId3"/>
              </a:rPr>
              <a:t>http://feass.bilkent.edu.tr/?page_id=1283</a:t>
            </a:r>
            <a:br>
              <a:rPr lang="tr-TR" sz="1400" b="0" i="0" u="none" strike="noStrike" dirty="0">
                <a:solidFill>
                  <a:srgbClr val="000000"/>
                </a:solidFill>
                <a:effectLst/>
              </a:rPr>
            </a:br>
            <a:br>
              <a:rPr lang="tr-TR" sz="1300" b="0" i="0" u="none" strike="noStrike" dirty="0">
                <a:solidFill>
                  <a:srgbClr val="000000"/>
                </a:solidFill>
                <a:effectLst/>
              </a:rPr>
            </a:br>
            <a:br>
              <a:rPr lang="tr-TR" sz="1300" b="0" i="0" u="none" strike="noStrike" dirty="0">
                <a:solidFill>
                  <a:srgbClr val="000000"/>
                </a:solidFill>
                <a:effectLst/>
              </a:rPr>
            </a:br>
            <a:br>
              <a:rPr lang="tr-TR" sz="1300" b="0" i="0" u="none" strike="noStrike" dirty="0">
                <a:solidFill>
                  <a:srgbClr val="000000"/>
                </a:solidFill>
                <a:effectLst/>
              </a:rPr>
            </a:br>
            <a:endParaRPr lang="en-US" sz="1300" b="0" dirty="0">
              <a:highlight>
                <a:srgbClr val="FF00FF"/>
              </a:highlight>
            </a:endParaRPr>
          </a:p>
        </p:txBody>
      </p:sp>
      <p:sp>
        <p:nvSpPr>
          <p:cNvPr id="2" name="İçerik Yer Tutucusu 4">
            <a:extLst>
              <a:ext uri="{FF2B5EF4-FFF2-40B4-BE49-F238E27FC236}">
                <a16:creationId xmlns:a16="http://schemas.microsoft.com/office/drawing/2014/main" id="{86A5AD9A-88BB-8640-FEDA-C8B96DACC212}"/>
              </a:ext>
            </a:extLst>
          </p:cNvPr>
          <p:cNvSpPr txBox="1">
            <a:spLocks/>
          </p:cNvSpPr>
          <p:nvPr/>
        </p:nvSpPr>
        <p:spPr>
          <a:xfrm>
            <a:off x="6096000" y="1702234"/>
            <a:ext cx="5903934" cy="50160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SzPct val="8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4320" indent="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-18288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6344" indent="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Tx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0080" indent="-18288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500" b="1" dirty="0">
                <a:solidFill>
                  <a:srgbClr val="FF0000"/>
                </a:solidFill>
              </a:rPr>
              <a:t>PLACEMENT INSTITUTION ACCEPTANCE AND INTERNSHIP AGGREEMENT FORM</a:t>
            </a:r>
          </a:p>
          <a:p>
            <a:pPr>
              <a:spcBef>
                <a:spcPts val="0"/>
              </a:spcBef>
            </a:pPr>
            <a:r>
              <a:rPr lang="en-US" sz="1500" b="1" dirty="0">
                <a:solidFill>
                  <a:srgbClr val="000000"/>
                </a:solidFill>
              </a:rPr>
              <a:t>Get this form from FEASS- Summer Training web page</a:t>
            </a:r>
          </a:p>
          <a:p>
            <a:pPr>
              <a:spcBef>
                <a:spcPts val="0"/>
              </a:spcBef>
            </a:pPr>
            <a:r>
              <a:rPr lang="en-US" sz="1500" b="1" dirty="0">
                <a:solidFill>
                  <a:srgbClr val="000000"/>
                </a:solidFill>
              </a:rPr>
              <a:t>Is a document required by the organization</a:t>
            </a:r>
          </a:p>
          <a:p>
            <a:pPr fontAlgn="base">
              <a:spcBef>
                <a:spcPts val="0"/>
              </a:spcBef>
            </a:pPr>
            <a:r>
              <a:rPr lang="en-US" sz="1500" b="1" dirty="0">
                <a:solidFill>
                  <a:srgbClr val="000000"/>
                </a:solidFill>
              </a:rPr>
              <a:t>Only necessary if the organization asks for it (wants to make a contract with the student and University that the student will follow the rules of internship) – </a:t>
            </a:r>
            <a:r>
              <a:rPr lang="en-US" sz="1500" b="1" dirty="0" err="1">
                <a:solidFill>
                  <a:srgbClr val="C00000"/>
                </a:solidFill>
              </a:rPr>
              <a:t>Bilkent</a:t>
            </a:r>
            <a:r>
              <a:rPr lang="en-US" sz="1500" b="1" dirty="0">
                <a:solidFill>
                  <a:srgbClr val="C00000"/>
                </a:solidFill>
              </a:rPr>
              <a:t> University does not require or use this form for training application </a:t>
            </a:r>
          </a:p>
          <a:p>
            <a:pPr fontAlgn="base">
              <a:spcBef>
                <a:spcPts val="0"/>
              </a:spcBef>
            </a:pPr>
            <a:r>
              <a:rPr lang="en-US" sz="1500" b="1" dirty="0">
                <a:solidFill>
                  <a:srgbClr val="000000"/>
                </a:solidFill>
              </a:rPr>
              <a:t>This form will be completed and signed by the training coordinator and the person responsible overseeing student’s training at the organization-if organization accepts, online signatures are accepted</a:t>
            </a:r>
          </a:p>
          <a:p>
            <a:pPr fontAlgn="base">
              <a:spcBef>
                <a:spcPts val="0"/>
              </a:spcBef>
            </a:pPr>
            <a:r>
              <a:rPr lang="en-US" sz="1500" b="1" dirty="0">
                <a:solidFill>
                  <a:srgbClr val="000000"/>
                </a:solidFill>
              </a:rPr>
              <a:t>You may apply with this document or with Student Application form for training through STS – no need for the hard copy</a:t>
            </a:r>
          </a:p>
          <a:p>
            <a:pPr marL="0" indent="0">
              <a:buNone/>
            </a:pPr>
            <a:br>
              <a:rPr lang="tr-TR" sz="1500" dirty="0">
                <a:solidFill>
                  <a:srgbClr val="000000"/>
                </a:solidFill>
              </a:rPr>
            </a:br>
            <a:br>
              <a:rPr lang="tr-TR" sz="1500" dirty="0">
                <a:solidFill>
                  <a:srgbClr val="000000"/>
                </a:solidFill>
              </a:rPr>
            </a:br>
            <a:br>
              <a:rPr lang="tr-TR" sz="1500" dirty="0">
                <a:solidFill>
                  <a:srgbClr val="000000"/>
                </a:solidFill>
              </a:rPr>
            </a:br>
            <a:br>
              <a:rPr lang="tr-TR" sz="1300" dirty="0">
                <a:solidFill>
                  <a:srgbClr val="000000"/>
                </a:solidFill>
              </a:rPr>
            </a:br>
            <a:br>
              <a:rPr lang="tr-TR" sz="1300" dirty="0">
                <a:solidFill>
                  <a:srgbClr val="000000"/>
                </a:solidFill>
              </a:rPr>
            </a:br>
            <a:endParaRPr lang="en-US" sz="1300" dirty="0">
              <a:highlight>
                <a:srgbClr val="FF00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044695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C51ADF-D85F-A157-0C9A-8805AD4C5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E97051A2-5B8C-E488-3018-6373CD524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030" y="436809"/>
            <a:ext cx="10951410" cy="1044520"/>
          </a:xfrm>
          <a:solidFill>
            <a:srgbClr val="FFFF00"/>
          </a:solidFill>
        </p:spPr>
        <p:txBody>
          <a:bodyPr/>
          <a:lstStyle/>
          <a:p>
            <a:r>
              <a:rPr lang="en-US" dirty="0" err="1"/>
              <a:t>Psyc</a:t>
            </a:r>
            <a:r>
              <a:rPr lang="en-US" dirty="0"/>
              <a:t> 399-summer training- mandatory </a:t>
            </a:r>
            <a:r>
              <a:rPr lang="en-US" dirty="0" err="1"/>
              <a:t>traınıng</a:t>
            </a:r>
            <a:endParaRPr lang="en-US" dirty="0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CFE960C9-83CD-7A2D-6445-C89BA4562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521" y="1702234"/>
            <a:ext cx="4380367" cy="4572000"/>
          </a:xfrm>
        </p:spPr>
        <p:txBody>
          <a:bodyPr>
            <a:noAutofit/>
          </a:bodyPr>
          <a:lstStyle/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US" sz="1600" b="1" i="0" u="none" strike="noStrike" dirty="0">
                <a:solidFill>
                  <a:srgbClr val="FFC000"/>
                </a:solidFill>
                <a:effectLst/>
              </a:rPr>
              <a:t>STUDENT SUMMER TRAINING REPORT FORM </a:t>
            </a: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</a:rPr>
              <a:t>Get this form from FEASS- Summer Training web page</a:t>
            </a: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Is the document that shows what you have done through training</a:t>
            </a: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</a:rPr>
              <a:t>Have to answer nine questions and provide an overall evaluation of your training process as a summary of your experience</a:t>
            </a: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Better to keep training diary in order to </a:t>
            </a:r>
            <a:r>
              <a:rPr lang="en-US" sz="1600" dirty="0">
                <a:solidFill>
                  <a:srgbClr val="000000"/>
                </a:solidFill>
              </a:rPr>
              <a:t>submit a better and more detailed report</a:t>
            </a: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See following slides to see the structure of the form and potentially well written report</a:t>
            </a:r>
            <a:br>
              <a:rPr lang="tr-TR" sz="1400" b="0" i="0" u="none" strike="noStrike" dirty="0">
                <a:solidFill>
                  <a:srgbClr val="000000"/>
                </a:solidFill>
                <a:effectLst/>
              </a:rPr>
            </a:br>
            <a:br>
              <a:rPr lang="tr-TR" sz="1400" b="0" i="0" u="none" strike="noStrike" dirty="0">
                <a:solidFill>
                  <a:srgbClr val="000000"/>
                </a:solidFill>
                <a:effectLst/>
              </a:rPr>
            </a:br>
            <a:br>
              <a:rPr lang="tr-TR" sz="1400" b="0" i="0" u="none" strike="noStrike" dirty="0">
                <a:solidFill>
                  <a:srgbClr val="000000"/>
                </a:solidFill>
                <a:effectLst/>
              </a:rPr>
            </a:br>
            <a:br>
              <a:rPr lang="tr-TR" sz="1400" b="0" i="0" u="none" strike="noStrike" dirty="0">
                <a:solidFill>
                  <a:srgbClr val="000000"/>
                </a:solidFill>
                <a:effectLst/>
              </a:rPr>
            </a:br>
            <a:br>
              <a:rPr lang="tr-TR" sz="1400" b="0" i="0" u="none" strike="noStrike" dirty="0">
                <a:solidFill>
                  <a:srgbClr val="000000"/>
                </a:solidFill>
                <a:effectLst/>
              </a:rPr>
            </a:br>
            <a:endParaRPr lang="en-US" sz="1400" b="0" dirty="0">
              <a:highlight>
                <a:srgbClr val="FF00FF"/>
              </a:highlight>
            </a:endParaRPr>
          </a:p>
        </p:txBody>
      </p:sp>
      <p:sp>
        <p:nvSpPr>
          <p:cNvPr id="2" name="İçerik Yer Tutucusu 4">
            <a:extLst>
              <a:ext uri="{FF2B5EF4-FFF2-40B4-BE49-F238E27FC236}">
                <a16:creationId xmlns:a16="http://schemas.microsoft.com/office/drawing/2014/main" id="{E9C30F5A-B94B-8F22-6E34-8C3654CD73BC}"/>
              </a:ext>
            </a:extLst>
          </p:cNvPr>
          <p:cNvSpPr txBox="1">
            <a:spLocks/>
          </p:cNvSpPr>
          <p:nvPr/>
        </p:nvSpPr>
        <p:spPr>
          <a:xfrm>
            <a:off x="5905500" y="1702234"/>
            <a:ext cx="5468979" cy="457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SzPct val="8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4320" indent="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-18288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6344" indent="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Tx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0080" indent="-18288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e Gothic Next Light"/>
                <a:ea typeface="+mn-ea"/>
                <a:cs typeface="+mn-cs"/>
              </a:rPr>
              <a:t>PLACEMENT INSTITUTION SUMMER TRAINING EVALUATION FORM</a:t>
            </a:r>
          </a:p>
          <a:p>
            <a:pPr marL="274320" marR="0" lvl="0" indent="-27432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e Gothic Next Light"/>
                <a:ea typeface="+mn-ea"/>
                <a:cs typeface="+mn-cs"/>
              </a:rPr>
              <a:t>Get this form from FEASS- Summer Training web page</a:t>
            </a:r>
          </a:p>
          <a:p>
            <a:pPr marL="274320" marR="0" lvl="0" indent="-27432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e Gothic Next Light"/>
                <a:ea typeface="+mn-ea"/>
                <a:cs typeface="+mn-cs"/>
              </a:rPr>
              <a:t>Is a document, in which the institution evaluates your performance through training</a:t>
            </a:r>
          </a:p>
          <a:p>
            <a:pPr marL="274320" marR="0" lvl="0" indent="-27432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e Gothic Next Light"/>
                <a:ea typeface="+mn-ea"/>
                <a:cs typeface="+mn-cs"/>
              </a:rPr>
              <a:t>Organization should submit this form through an email to FEASS mail address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e Gothic Next Light"/>
                <a:ea typeface="+mn-ea"/>
                <a:cs typeface="+mn-cs"/>
              </a:rPr>
              <a:t>(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e Gothic Next Light"/>
                <a:ea typeface="+mn-ea"/>
                <a:cs typeface="+mn-cs"/>
                <a:hlinkClick r:id="rId2"/>
              </a:rPr>
              <a:t>feassintern@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e Gothic Next Light"/>
                <a:ea typeface="+mn-ea"/>
                <a:cs typeface="+mn-cs"/>
                <a:hlinkClick r:id="rId2"/>
              </a:rPr>
              <a:t>bilkent.edu.tr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e Gothic Next Light"/>
                <a:ea typeface="+mn-ea"/>
                <a:cs typeface="+mn-cs"/>
              </a:rPr>
              <a:t>) </a:t>
            </a:r>
            <a:r>
              <a:rPr lang="en-US" sz="1600" dirty="0">
                <a:solidFill>
                  <a:srgbClr val="000000"/>
                </a:solidFill>
                <a:latin typeface="Trade Gothic Next Light"/>
              </a:rPr>
              <a:t>– no need for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e Gothic Next Light"/>
                <a:ea typeface="+mn-ea"/>
                <a:cs typeface="+mn-cs"/>
              </a:rPr>
              <a:t> a hard copy </a:t>
            </a:r>
          </a:p>
          <a:p>
            <a:pPr marL="274320" marR="0" lvl="0" indent="-27432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e Gothic Next Light"/>
                <a:ea typeface="+mn-ea"/>
                <a:cs typeface="+mn-cs"/>
              </a:rPr>
              <a:t>Please make our University proud with your performance</a:t>
            </a:r>
            <a:b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e Gothic Next Light"/>
                <a:ea typeface="+mn-ea"/>
                <a:cs typeface="+mn-cs"/>
              </a:rPr>
            </a:br>
            <a:b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e Gothic Next Light"/>
                <a:ea typeface="+mn-ea"/>
                <a:cs typeface="+mn-cs"/>
              </a:rPr>
            </a:br>
            <a:br>
              <a:rPr kumimoji="0" lang="tr-T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e Gothic Next Light"/>
                <a:ea typeface="+mn-ea"/>
                <a:cs typeface="+mn-cs"/>
              </a:rPr>
            </a:br>
            <a:br>
              <a:rPr kumimoji="0" lang="tr-T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e Gothic Next Light"/>
                <a:ea typeface="+mn-ea"/>
                <a:cs typeface="+mn-cs"/>
              </a:rPr>
            </a:br>
            <a:br>
              <a:rPr kumimoji="0" lang="tr-T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e Gothic Next Light"/>
                <a:ea typeface="+mn-ea"/>
                <a:cs typeface="+mn-cs"/>
              </a:rPr>
            </a:b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00FF"/>
              </a:highlight>
              <a:uLnTx/>
              <a:uFillTx/>
              <a:latin typeface="Trade Gothic Nex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27643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ortalVTI">
  <a:themeElements>
    <a:clrScheme name="Earth">
      <a:dk1>
        <a:sysClr val="windowText" lastClr="000000"/>
      </a:dk1>
      <a:lt1>
        <a:sysClr val="window" lastClr="FFFFFF"/>
      </a:lt1>
      <a:dk2>
        <a:srgbClr val="051618"/>
      </a:dk2>
      <a:lt2>
        <a:srgbClr val="E8E8DF"/>
      </a:lt2>
      <a:accent1>
        <a:srgbClr val="2D714C"/>
      </a:accent1>
      <a:accent2>
        <a:srgbClr val="1F7985"/>
      </a:accent2>
      <a:accent3>
        <a:srgbClr val="0D6756"/>
      </a:accent3>
      <a:accent4>
        <a:srgbClr val="40945E"/>
      </a:accent4>
      <a:accent5>
        <a:srgbClr val="389896"/>
      </a:accent5>
      <a:accent6>
        <a:srgbClr val="64924A"/>
      </a:accent6>
      <a:hlink>
        <a:srgbClr val="1F855C"/>
      </a:hlink>
      <a:folHlink>
        <a:srgbClr val="227390"/>
      </a:folHlink>
    </a:clrScheme>
    <a:fontScheme name="Earth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0E0D5035-C7F2-4607-91F4-D5D5F886A15A}" vid="{EAFF3D8B-AC13-4E90-80A9-182200FBC86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10344</TotalTime>
  <Words>1683</Words>
  <Application>Microsoft Office PowerPoint</Application>
  <PresentationFormat>Widescreen</PresentationFormat>
  <Paragraphs>146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Trade Gothic Next Cond</vt:lpstr>
      <vt:lpstr>Trade Gothic Next Light</vt:lpstr>
      <vt:lpstr>PortalVTI</vt:lpstr>
      <vt:lpstr>Rules and workings of the PSYC 399 – Summer Training of Department of Psychology  in fulfillment of graduate requirements of students of  and rules for voluntary internship </vt:lpstr>
      <vt:lpstr>Psyc 399</vt:lpstr>
      <vt:lpstr>Psyc 399-summer training program guıdelınes for students</vt:lpstr>
      <vt:lpstr>Psyc 399-summer training- mandatory traınıng</vt:lpstr>
      <vt:lpstr>Psyc 399-summer training- mandatory traınıng</vt:lpstr>
      <vt:lpstr>Psyc 399-summer training- mandatory training and Erasmus</vt:lpstr>
      <vt:lpstr>Psyc 399-summer training- mandatory traınıng</vt:lpstr>
      <vt:lpstr>Psyc 399-summer training- mandatory traınıng</vt:lpstr>
      <vt:lpstr>Psyc 399-summer training- mandatory traınıng</vt:lpstr>
      <vt:lpstr>Psyc 399-summer training- mandatory training report</vt:lpstr>
      <vt:lpstr>Psyc 399-summer training- mandatory training report EVALUATION</vt:lpstr>
      <vt:lpstr>Psyc 399-summer training- mandatory training Deadlines</vt:lpstr>
      <vt:lpstr>Psyc 399-summer training- mandatory training for graduation</vt:lpstr>
      <vt:lpstr>Psyc 399-summer training- Voluntary traınıng</vt:lpstr>
      <vt:lpstr>Psyc 399-MANDOTARY AND Voluntary traınıngs- Advice for NOVICE trainees</vt:lpstr>
      <vt:lpstr>GOOD LUCK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Rules and workings of the PSYC 399 – Summer Training of Department of Psychology  in fulfillment of graduate requirements of students of  and rules for voluntary internship</dc:title>
  <dc:creator>emine ulaşan</dc:creator>
  <cp:lastModifiedBy>emine ulaşan</cp:lastModifiedBy>
  <cp:revision>30</cp:revision>
  <dcterms:created xsi:type="dcterms:W3CDTF">2025-06-10T07:55:19Z</dcterms:created>
  <dcterms:modified xsi:type="dcterms:W3CDTF">2026-02-04T10:54:38Z</dcterms:modified>
</cp:coreProperties>
</file>